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1" r:id="rId2"/>
    <p:sldMasterId id="2147483776" r:id="rId3"/>
  </p:sldMasterIdLst>
  <p:notesMasterIdLst>
    <p:notesMasterId r:id="rId20"/>
  </p:notesMasterIdLst>
  <p:sldIdLst>
    <p:sldId id="275" r:id="rId4"/>
    <p:sldId id="276" r:id="rId5"/>
    <p:sldId id="277" r:id="rId6"/>
    <p:sldId id="278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FF6600"/>
    <a:srgbClr val="00CC00"/>
    <a:srgbClr val="CC00CC"/>
    <a:srgbClr val="FFFF00"/>
    <a:srgbClr val="660033"/>
    <a:srgbClr val="FF3300"/>
    <a:srgbClr val="66FF66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85" autoAdjust="0"/>
    <p:restoredTop sz="96897" autoAdjust="0"/>
  </p:normalViewPr>
  <p:slideViewPr>
    <p:cSldViewPr snapToGrid="0">
      <p:cViewPr varScale="1">
        <p:scale>
          <a:sx n="89" d="100"/>
          <a:sy n="89" d="100"/>
        </p:scale>
        <p:origin x="-21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CBDFD-7763-40F5-A3F7-D49E2D3C9666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1D023-1647-480C-9A57-47983B1158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1D023-1647-480C-9A57-47983B11585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1D023-1647-480C-9A57-47983B11585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819400" y="0"/>
          <a:ext cx="9372600" cy="3276600"/>
        </p:xfrm>
        <a:graphic>
          <a:graphicData uri="http://schemas.openxmlformats.org/presentationml/2006/ole">
            <p:oleObj spid="_x0000_s1040" name="Image" r:id="rId3" imgW="6565079" imgH="4761905" progId="">
              <p:embed/>
            </p:oleObj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8448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32004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gray">
          <a:xfrm>
            <a:off x="0" y="3352800"/>
            <a:ext cx="2844800" cy="3505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white">
          <a:xfrm>
            <a:off x="609600" y="4572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3048000" y="4114800"/>
            <a:ext cx="85344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844800" y="3232150"/>
            <a:ext cx="8636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775200" y="6508750"/>
            <a:ext cx="2844800" cy="1524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fld id="{A0FE5714-E74C-49AE-B1C5-A193ACE824F7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6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FDB39A7E-265D-4BA4-82D6-8350BEDB43A1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95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00A4A901-C312-4AB3-9735-6C29950910D2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71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76325"/>
            <a:ext cx="109728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094B85C2-F321-4227-B3A5-3F782F61CC4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54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819400" y="0"/>
          <a:ext cx="9372600" cy="3276600"/>
        </p:xfrm>
        <a:graphic>
          <a:graphicData uri="http://schemas.openxmlformats.org/presentationml/2006/ole">
            <p:oleObj spid="_x0000_s2064" name="Image" r:id="rId3" imgW="6565079" imgH="4761905" progId="">
              <p:embed/>
            </p:oleObj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8448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32004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gray">
          <a:xfrm>
            <a:off x="0" y="3352800"/>
            <a:ext cx="2844800" cy="3505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white">
          <a:xfrm>
            <a:off x="609600" y="4572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3048000" y="4114800"/>
            <a:ext cx="85344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844800" y="3232150"/>
            <a:ext cx="8636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775200" y="6508750"/>
            <a:ext cx="2844800" cy="1524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3F2955D-8D8F-4F0D-9C1D-80E7BB85FB72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9FD5F47-293F-4E90-A184-827B881CC7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84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2076C61-93E4-4626-8E91-F5BDFB7D5358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52376-BA41-4057-8222-A4E3F47708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5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A3783344-1DD1-4EB4-AFCB-E1A7AEB7694D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A611-AACD-4F82-97F7-7A379113F6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572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B89110BD-EC95-4130-B7BA-375C93E3AF50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7B2C5-0103-4F42-908D-D0F790B39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7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1581A822-2E4E-475B-BFD7-AD9BB6CCE77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3489B-E717-4A27-8DE5-E161050E96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27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55CC36B8-9D57-4CD9-AD1C-014C4F1AC17A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E9224-E804-4523-B472-9379B5A84B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70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C3FF2D3D-036D-4AA1-AD16-25B8A8CC002F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44B66-FEC2-404B-BB9C-E1882067E9D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12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1286CCA3-291A-4905-925C-8F2B91FA258A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332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2F0E026-C120-4C17-A36B-F1072710F04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A9824-C0BF-4853-9E7F-6FFD63DABD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450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3BAE608-D376-4875-9A9B-BDE3A022573A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65D12-12DC-4451-B9CE-E438FB3A7F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248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3D6E9B36-69CE-44DA-B3F6-6ED45233BB6D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677-132C-47D1-BF52-FAD8DC3F75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80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0CAE419-F495-41B3-8998-7233D6C9BCAF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C8452-8598-4768-B38E-B4C46B24AD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6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76325"/>
            <a:ext cx="109728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20C5F943-CFF9-4508-BFBD-2E49C8507C07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8F80D-75C8-4020-91A9-129CA7C0A1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224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84DDCF2-7366-4FCE-9931-34356BFA1CB0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671811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F67A-EF82-4515-AA8C-44659142E77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517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0F7-74A6-4BDE-8744-C8FDB416E9C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4839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43A2-7CC6-4D16-9C68-09E6DA270F2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00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977D-ABCD-43FD-8F42-EF09B04B383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7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28959BCA-404D-4C8F-A7A0-2072F570F45C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300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A624-DC28-49CE-8F94-98A99E1C99C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382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D778D-71CD-45FC-812B-3A9136F782E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277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8F6A-8A38-4077-B310-EC4AF9ACF66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7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32F4-2D84-4E95-BD06-317F4D1FBA0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2689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6846-D271-413A-9DD7-F6843A8F88F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470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DC26-5699-48EA-8020-065F4543FFE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936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B358-9BF3-44A4-9E26-28E721BB0F23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0650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0115-EE6B-46F8-B08A-A8339176A5EB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175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B875-93F3-4669-A948-50A164E7926E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857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BEBB-8F72-4ED6-9078-DAE3898718FB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34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43CF1AAD-F9FD-4ABF-98B5-18102666B741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016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DA8-BC92-426D-9366-1E2397EF368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242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C0D4-36D3-4306-B4D7-947AD42D2090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58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A7D4CE7D-8A87-452E-8DFA-A06ED367A20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53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96676003-8B35-49BF-A9BC-E4A8BC7AC26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33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67726695-2D1F-419A-8CF9-7176B877F7DE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36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CB74F4E3-229E-44D8-82C4-AD6963B8216F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14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4D59889C-47EC-4089-8F96-ED41A249BB2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16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/>
        </p:nvSpPr>
        <p:spPr bwMode="gray">
          <a:xfrm>
            <a:off x="0" y="1"/>
            <a:ext cx="12192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7" name="Rectangle 17"/>
          <p:cNvSpPr>
            <a:spLocks noChangeArrowheads="1"/>
          </p:cNvSpPr>
          <p:nvPr/>
        </p:nvSpPr>
        <p:spPr bwMode="gray">
          <a:xfrm>
            <a:off x="0" y="6562725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AutoShape 18"/>
          <p:cNvSpPr>
            <a:spLocks noChangeArrowheads="1"/>
          </p:cNvSpPr>
          <p:nvPr/>
        </p:nvSpPr>
        <p:spPr bwMode="gray">
          <a:xfrm>
            <a:off x="177800" y="6380163"/>
            <a:ext cx="4064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508000" y="6567488"/>
            <a:ext cx="325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fld id="{87869312-3642-49A2-ADC2-857B0503B42A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8534400" y="6551613"/>
            <a:ext cx="3149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876800" y="6551613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white">
          <a:xfrm>
            <a:off x="10871200" y="261938"/>
            <a:ext cx="132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033" name="AutoShape 14"/>
          <p:cNvSpPr>
            <a:spLocks noChangeArrowheads="1"/>
          </p:cNvSpPr>
          <p:nvPr/>
        </p:nvSpPr>
        <p:spPr bwMode="auto">
          <a:xfrm rot="5400000">
            <a:off x="11323110" y="-340254"/>
            <a:ext cx="273050" cy="1147233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34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"/>
            <a:ext cx="1828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1"/>
            <a:ext cx="10972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10363200" y="762000"/>
            <a:ext cx="18288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0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1952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ChangeArrowheads="1"/>
          </p:cNvSpPr>
          <p:nvPr/>
        </p:nvSpPr>
        <p:spPr bwMode="gray">
          <a:xfrm>
            <a:off x="0" y="1"/>
            <a:ext cx="12192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1" name="Rectangle 17"/>
          <p:cNvSpPr>
            <a:spLocks noChangeArrowheads="1"/>
          </p:cNvSpPr>
          <p:nvPr/>
        </p:nvSpPr>
        <p:spPr bwMode="gray">
          <a:xfrm>
            <a:off x="0" y="6562725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2" name="AutoShape 18"/>
          <p:cNvSpPr>
            <a:spLocks noChangeArrowheads="1"/>
          </p:cNvSpPr>
          <p:nvPr/>
        </p:nvSpPr>
        <p:spPr bwMode="gray">
          <a:xfrm>
            <a:off x="177800" y="6380163"/>
            <a:ext cx="4064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508000" y="6567488"/>
            <a:ext cx="325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74A6BA-FFF0-44B0-9AB1-58A5023C904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8534400" y="6551613"/>
            <a:ext cx="3149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876800" y="6551613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11DBE9FC-6327-456A-9798-7161C403F47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white">
          <a:xfrm>
            <a:off x="10871200" y="261938"/>
            <a:ext cx="132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2057" name="AutoShape 14"/>
          <p:cNvSpPr>
            <a:spLocks noChangeArrowheads="1"/>
          </p:cNvSpPr>
          <p:nvPr/>
        </p:nvSpPr>
        <p:spPr bwMode="auto">
          <a:xfrm rot="5400000">
            <a:off x="11323110" y="-340254"/>
            <a:ext cx="273050" cy="1147233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058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"/>
            <a:ext cx="1828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1"/>
            <a:ext cx="10972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10363200" y="762000"/>
            <a:ext cx="18288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20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94341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D60A9AC-AE62-40D6-9C2D-7EF3EF7558C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734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zwalls.ru/pic/201412/1920x1080/zwalls.ru-47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Прямоугольник 8"/>
          <p:cNvSpPr/>
          <p:nvPr/>
        </p:nvSpPr>
        <p:spPr>
          <a:xfrm>
            <a:off x="105690" y="189540"/>
            <a:ext cx="4759809" cy="1206997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mpd="dbl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присмотра и оздоровления № 31 «Ромашка» города Рубцовска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80867" y="4758267"/>
            <a:ext cx="4157132" cy="1518918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подготовительной группы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Скирдина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983835" y="6124612"/>
            <a:ext cx="921350" cy="436945"/>
          </a:xfrm>
          <a:gradFill flip="none" rotWithShape="1">
            <a:gsLst>
              <a:gs pos="0">
                <a:srgbClr val="C04E08">
                  <a:shade val="30000"/>
                  <a:satMod val="115000"/>
                </a:srgbClr>
              </a:gs>
              <a:gs pos="50000">
                <a:srgbClr val="C04E08">
                  <a:shade val="67500"/>
                  <a:satMod val="115000"/>
                </a:srgbClr>
              </a:gs>
              <a:gs pos="100000">
                <a:srgbClr val="C04E08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6868" name="Picture 4" descr="http://healthy-city.ru/wp-content/uploads/2015/07/polza-sporta-dlya-chelove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5223" y="170516"/>
            <a:ext cx="4756777" cy="2949202"/>
          </a:xfrm>
          <a:prstGeom prst="rect">
            <a:avLst/>
          </a:prstGeom>
          <a:noFill/>
        </p:spPr>
      </p:pic>
      <p:pic>
        <p:nvPicPr>
          <p:cNvPr id="36870" name="Picture 6" descr="https://s1.1zoom.ru/big3/9/Fitness_Run_50253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998259"/>
            <a:ext cx="4289612" cy="2859741"/>
          </a:xfrm>
          <a:prstGeom prst="rect">
            <a:avLst/>
          </a:prstGeom>
          <a:noFill/>
        </p:spPr>
      </p:pic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077368" y="2424954"/>
            <a:ext cx="9167860" cy="1877290"/>
          </a:xfrm>
          <a:solidFill>
            <a:srgbClr val="002060"/>
          </a:solidFill>
          <a:ln w="3175">
            <a:solidFill>
              <a:schemeClr val="tx1"/>
            </a:solidFill>
            <a:prstDash val="dash"/>
          </a:ln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«использование альтернативных форм по приобщению дошкольников к культуре  здоровья»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6872" name="Picture 8" descr="http://planet-of-sport.ru/wp-content/uploads/3-e1427318648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9728" y="4329249"/>
            <a:ext cx="3461684" cy="2251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82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6" name="Picture 8" descr="http://www.champersandwellies.com/wp-content/uploads/2017/03/Tes-Baru-Di-Rumah-Membantu-Desain-Vitamin-Khus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84894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12910" y="6053170"/>
            <a:ext cx="907186" cy="498470"/>
          </a:xfr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новый мамин бред\DSC04938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8102" y="1612400"/>
            <a:ext cx="5496486" cy="403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1365" y="242048"/>
            <a:ext cx="10396882" cy="1062318"/>
          </a:xfrm>
          <a:gradFill flip="none" rotWithShape="1">
            <a:gsLst>
              <a:gs pos="0">
                <a:srgbClr val="FF3300"/>
              </a:gs>
              <a:gs pos="18000">
                <a:srgbClr val="FF9900"/>
              </a:gs>
              <a:gs pos="65000">
                <a:srgbClr val="FFC000"/>
              </a:gs>
              <a:gs pos="83000">
                <a:srgbClr val="FF6600"/>
              </a:gs>
              <a:gs pos="98000">
                <a:srgbClr val="FFFF00"/>
              </a:gs>
            </a:gsLst>
            <a:lin ang="13800000" scaled="0"/>
            <a:tileRect/>
          </a:gradFill>
          <a:ln w="12700">
            <a:solidFill>
              <a:schemeClr val="tx1"/>
            </a:solidFill>
            <a:prstDash val="dash"/>
          </a:ln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витаминолечение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8850" name="Picture 2" descr="http://www.hayatpedi.com/wp-content/uploads/2014/12/vitaminler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05887" y="4625788"/>
            <a:ext cx="2975787" cy="2232212"/>
          </a:xfrm>
          <a:prstGeom prst="rect">
            <a:avLst/>
          </a:prstGeom>
          <a:noFill/>
        </p:spPr>
      </p:pic>
      <p:pic>
        <p:nvPicPr>
          <p:cNvPr id="6" name="Рисунок 5" descr="D:\новый мамин бред\DSC04948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6595782" y="2064124"/>
            <a:ext cx="496196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about.whisk.com/wp-content/uploads/2014/12/dark-wood-and-vegetab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400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22730"/>
            <a:ext cx="11201399" cy="927846"/>
          </a:xfrm>
          <a:gradFill>
            <a:gsLst>
              <a:gs pos="0">
                <a:srgbClr val="FFFF00"/>
              </a:gs>
              <a:gs pos="100000">
                <a:srgbClr val="FF9900"/>
              </a:gs>
              <a:gs pos="65000">
                <a:srgbClr val="FFC000"/>
              </a:gs>
              <a:gs pos="83000">
                <a:srgbClr val="FF6600"/>
              </a:gs>
              <a:gs pos="98000">
                <a:srgbClr val="FFFF00"/>
              </a:gs>
            </a:gsLst>
            <a:lin ang="13800000" scaled="0"/>
          </a:gra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Вырастим полезные витамины сами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99462" y="6093511"/>
            <a:ext cx="907186" cy="498470"/>
          </a:xfrm>
          <a:solidFill>
            <a:srgbClr val="FF3300"/>
          </a:soli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User\Downloads\DSC05076 (1)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69813" y="1474973"/>
            <a:ext cx="445658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DSC05074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51732" y="3217863"/>
            <a:ext cx="4494398" cy="342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about.whisk.com/wp-content/uploads/2014/12/dark-wood-and-vegetab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39804" y="6066617"/>
            <a:ext cx="907186" cy="498470"/>
          </a:xfrm>
          <a:solidFill>
            <a:srgbClr val="FF3300"/>
          </a:soli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C:\Users\User\Downloads\DSC05068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34200" y="219703"/>
            <a:ext cx="5257800" cy="394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DSC05072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30402" y="2464714"/>
            <a:ext cx="4960564" cy="38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zwalls.ru/pic/201412/1920x1080/zwalls.ru-47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93592" y="6106958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5800" y="322730"/>
            <a:ext cx="11201399" cy="927846"/>
          </a:xfrm>
          <a:gradFill>
            <a:gsLst>
              <a:gs pos="0">
                <a:srgbClr val="FFFF00"/>
              </a:gs>
              <a:gs pos="100000">
                <a:srgbClr val="FF9900"/>
              </a:gs>
              <a:gs pos="65000">
                <a:srgbClr val="FFC000"/>
              </a:gs>
              <a:gs pos="83000">
                <a:srgbClr val="FF6600"/>
              </a:gs>
              <a:gs pos="98000">
                <a:srgbClr val="FFFF00"/>
              </a:gs>
            </a:gsLst>
            <a:lin ang="13800000" scaled="0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Работа с родителями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C:\Users\User\Downloads\IMG_4744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6682" y="3809999"/>
            <a:ext cx="3587284" cy="25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_4741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9823" y="3541059"/>
            <a:ext cx="3699341" cy="280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ownloads\IMG_4742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1706" y="1779492"/>
            <a:ext cx="3730719" cy="25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101353" y="1143000"/>
            <a:ext cx="7879977" cy="47064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Воспитание здорового ребенка в семье</a:t>
            </a:r>
            <a:endParaRPr lang="ru-RU" dirty="0"/>
          </a:p>
        </p:txBody>
      </p:sp>
      <p:pic>
        <p:nvPicPr>
          <p:cNvPr id="7" name="Рисунок 6" descr="C:\Users\User\Downloads\IMG_4743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1188287">
            <a:off x="8644330" y="1869023"/>
            <a:ext cx="3405173" cy="258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s://ru.best-wallpaper.net/wallpaper/m/1608/Abstract-background-colorful-colors-patterns-lines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71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77" y="322730"/>
            <a:ext cx="11506199" cy="1434353"/>
          </a:xfrm>
          <a:gradFill flip="none" rotWithShape="1">
            <a:gsLst>
              <a:gs pos="0">
                <a:srgbClr val="66FF66"/>
              </a:gs>
              <a:gs pos="39000">
                <a:srgbClr val="FF9900"/>
              </a:gs>
              <a:gs pos="37000">
                <a:srgbClr val="FFC000"/>
              </a:gs>
              <a:gs pos="24000">
                <a:srgbClr val="FF6600"/>
              </a:gs>
              <a:gs pos="72000">
                <a:srgbClr val="FFFF00"/>
              </a:gs>
            </a:gsLst>
            <a:lin ang="16800000" scaled="0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Спортивные соревнования с участием родителей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72568" y="6039722"/>
            <a:ext cx="907186" cy="498470"/>
          </a:xfrm>
          <a:solidFill>
            <a:srgbClr val="FF3300"/>
          </a:soli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User\Downloads\DSCN9866 (1)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4600" y="1685938"/>
            <a:ext cx="6511271" cy="47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http://hqtexture.com/uploads/posts/2012-09/1348919998-1422115-abstract_background_13-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192000" cy="68972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248" y="645459"/>
            <a:ext cx="10396882" cy="1151965"/>
          </a:xfrm>
          <a:gradFill>
            <a:gsLst>
              <a:gs pos="0">
                <a:srgbClr val="66FF66"/>
              </a:gs>
              <a:gs pos="39000">
                <a:srgbClr val="FF9900"/>
              </a:gs>
              <a:gs pos="37000">
                <a:srgbClr val="FFC000"/>
              </a:gs>
              <a:gs pos="24000">
                <a:srgbClr val="FF6600"/>
              </a:gs>
              <a:gs pos="72000">
                <a:srgbClr val="FFFF00"/>
              </a:gs>
            </a:gsLst>
            <a:lin ang="16800000" scaled="0"/>
          </a:gra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Родительские собрания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32227" y="6120405"/>
            <a:ext cx="907186" cy="498470"/>
          </a:xfrm>
          <a:solidFill>
            <a:srgbClr val="FF3300"/>
          </a:soli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новый мамин бред\DSC04805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44753" y="1151966"/>
            <a:ext cx="3040484" cy="417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новый мамин бред\DSC04813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1697" y="1995054"/>
            <a:ext cx="4305300" cy="322978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" name="Рисунок 5" descr="D:\новый мамин бред\DSC048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9589" y="3290886"/>
            <a:ext cx="4155164" cy="297544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http://legkopolezno.ru/wp-content/uploads/2016/02/Vybiraem-lager-dlya-detej-770x515@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1348"/>
            <a:ext cx="12192000" cy="7039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530" y="215153"/>
            <a:ext cx="10396882" cy="1151965"/>
          </a:xfrm>
          <a:gradFill>
            <a:gsLst>
              <a:gs pos="0">
                <a:srgbClr val="FFFF00"/>
              </a:gs>
              <a:gs pos="50000">
                <a:srgbClr val="FF9900"/>
              </a:gs>
              <a:gs pos="100000">
                <a:srgbClr val="00CC00">
                  <a:shade val="100000"/>
                  <a:satMod val="115000"/>
                  <a:alpha val="85000"/>
                </a:srgbClr>
              </a:gs>
            </a:gsLst>
            <a:lin ang="20400000" scaled="0"/>
          </a:gra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91885" y="6080064"/>
            <a:ext cx="907186" cy="498470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4" name="Picture 16" descr="https://www.buro247.ru/local/images/buro/tumblr_m7z8u3x0ga1qfhbc2o1_1280_jpg_1343813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192001" cy="8096221"/>
          </a:xfrm>
          <a:prstGeom prst="rect">
            <a:avLst/>
          </a:prstGeom>
          <a:noFill/>
        </p:spPr>
      </p:pic>
      <p:pic>
        <p:nvPicPr>
          <p:cNvPr id="68618" name="Picture 10" descr="http://4e4evica.ru/wp-content/uploads/2015/07/foot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1446" y="242048"/>
            <a:ext cx="4510554" cy="3007036"/>
          </a:xfrm>
          <a:prstGeom prst="rect">
            <a:avLst/>
          </a:prstGeom>
          <a:noFill/>
        </p:spPr>
      </p:pic>
      <p:pic>
        <p:nvPicPr>
          <p:cNvPr id="68616" name="Picture 8" descr="http://www.ottawafamilyliving.com/writeable/editor_uploads/images/beach%20camp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02419" y="3573233"/>
            <a:ext cx="4665971" cy="3109955"/>
          </a:xfrm>
          <a:prstGeom prst="rect">
            <a:avLst/>
          </a:prstGeom>
          <a:noFill/>
        </p:spPr>
      </p:pic>
      <p:pic>
        <p:nvPicPr>
          <p:cNvPr id="68614" name="Picture 6" descr="http://wallpaper-gallery.net/images/sports/sports-2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2454" y="290945"/>
            <a:ext cx="4247984" cy="2923385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32227" y="6026275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4599" y="174811"/>
            <a:ext cx="7490013" cy="887507"/>
          </a:xfrm>
          <a:prstGeom prst="round2Diag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«Здоровью научить нельзя  - надо воспитывать потребность быть здоровым»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8610" name="Picture 2" descr="http://www.ediet.ru/pic/23/rebenok-i-sport-kak-vybrat-podhodjashhuju-sportivnuju-sekciju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3764"/>
            <a:ext cx="5661713" cy="31879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79136" y="2350383"/>
            <a:ext cx="5963159" cy="1603053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Детство</a:t>
            </a:r>
            <a:r>
              <a:rPr lang="ru-RU" dirty="0" smtClean="0"/>
              <a:t> – уникальный период в жизни  человека в процессе которого формируется здоровье, осуществляется развитие личности . Все, что приобретено ребенком в детстве. Сохраняется потом на всю жизнь.</a:t>
            </a:r>
            <a:endParaRPr lang="ru-RU" dirty="0"/>
          </a:p>
        </p:txBody>
      </p:sp>
      <p:sp>
        <p:nvSpPr>
          <p:cNvPr id="68620" name="AutoShape 12" descr="http://ru.stockfresh.com/thumbs/blumer1979/5378703_%D0%B7%D0%B4%D0%BE%D1%80%D0%BE%D0%B2%D1%8C%D1%8F-%D0%BF%D1%80%D0%BE%D0%B4%D0%BE%D0%B2%D0%BE%D0%BB%D1%8C%D1%81%D1%82%D0%B2%D0%B8%D0%B5-%D0%B8%D0%BA%D0%BE%D0%BD%D0%BA%D0%B8-%D0%BA%D1%80%D0%B0%D1%81%D0%BE%D1%87%D0%BD%D1%8B%D0%B9-%D0%B7%D0%B4%D0%BE%D1%80%D0%BE%D0%B2%D0%BE%D0%B5-%D0%BF%D0%B8%D1%82%D0%B0%D0%BD%D0%B8%D0%B5-%D1%84%D0%B8%D1%82%D0%BD%D0%B5%D1%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magicwall.ru/wallpapers/football_tsevis_nc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CC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977" y="161365"/>
            <a:ext cx="11170023" cy="968188"/>
          </a:xfr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Фундамент здоровья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26356" y="5999381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624" y="1801907"/>
            <a:ext cx="10569388" cy="779929"/>
          </a:xfrm>
          <a:prstGeom prst="rect">
            <a:avLst/>
          </a:prstGeom>
          <a:gradFill flip="none" rotWithShape="1">
            <a:gsLst>
              <a:gs pos="0">
                <a:srgbClr val="5E0B7F">
                  <a:shade val="30000"/>
                  <a:satMod val="115000"/>
                </a:srgbClr>
              </a:gs>
              <a:gs pos="50000">
                <a:srgbClr val="5E0B7F">
                  <a:shade val="67500"/>
                  <a:satMod val="115000"/>
                </a:srgbClr>
              </a:gs>
              <a:gs pos="100000">
                <a:srgbClr val="5E0B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Физическое здоровье </a:t>
            </a:r>
            <a:r>
              <a:rPr lang="ru-RU" dirty="0" smtClean="0"/>
              <a:t>– основополагающее условие  духовного и нравственного развития человека.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494" y="3334871"/>
            <a:ext cx="11349317" cy="67235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/>
              <a:t>Происходит созревание и совершенствование жизненных систем и функций организма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29553" y="2891118"/>
            <a:ext cx="8310282" cy="4975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дошкольном возрасте закладывается фундамент здоровья: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3000" y="4128247"/>
            <a:ext cx="10811435" cy="618565"/>
          </a:xfrm>
          <a:prstGeom prst="rect">
            <a:avLst/>
          </a:prstGeom>
          <a:solidFill>
            <a:srgbClr val="CC00CC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/>
              <a:t>Развиваются его адаптивные возможности, повышается его устойчивость к внешним воздействиям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9964" y="5405719"/>
            <a:ext cx="10287000" cy="484094"/>
          </a:xfrm>
          <a:prstGeom prst="rect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/>
              <a:t>Вырабатываются волевые черты характера , без которых невозможен здоровый образ жизни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8259" y="4827493"/>
            <a:ext cx="6723530" cy="497541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/>
              <a:t>Формируется осанка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95082" y="6064624"/>
            <a:ext cx="9614647" cy="443752"/>
          </a:xfrm>
          <a:prstGeom prst="rect">
            <a:avLst/>
          </a:prstGeom>
          <a:solidFill>
            <a:srgbClr val="FF0000">
              <a:alpha val="90000"/>
            </a:srgb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/>
              <a:t> Приобретаются физические качества, привычки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://www.setwalls.ru/download.php?file=201305/1024x600/setwalls.ru-44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93591" y="6106958"/>
            <a:ext cx="907186" cy="498470"/>
          </a:xfrm>
          <a:solidFill>
            <a:srgbClr val="FF33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D:\новый мамин бред\DSC04742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592" y="1264023"/>
            <a:ext cx="5725926" cy="428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53989" y="255494"/>
            <a:ext cx="9049871" cy="753035"/>
          </a:xfrm>
          <a:prstGeom prst="rect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ACAF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Приобщение детей к культуре здоровья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2353" y="5338483"/>
            <a:ext cx="4787153" cy="57822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Минутки здоровья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D:\новый мамин бред\DSC04905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15953" y="1333219"/>
            <a:ext cx="5173929" cy="404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019365" y="5217459"/>
            <a:ext cx="4491317" cy="833717"/>
          </a:xfrm>
          <a:prstGeom prst="rect">
            <a:avLst/>
          </a:prstGeom>
          <a:gradFill>
            <a:gsLst>
              <a:gs pos="0">
                <a:srgbClr val="002060"/>
              </a:gs>
              <a:gs pos="28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FF00"/>
              </a:gs>
            </a:gsLst>
            <a:lin ang="90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Дыхательные упражнения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3" name="Picture 19" descr="http://www.wallpack.ru/wall_output/2d/46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421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20486" y="6133852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C:\Users\User\Downloads\DSC05672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2131" y="1119927"/>
            <a:ext cx="4642598" cy="3331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33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433918" y="188259"/>
            <a:ext cx="7490011" cy="820271"/>
          </a:xfrm>
          <a:prstGeom prst="rect">
            <a:avLst/>
          </a:prstGeom>
          <a:solidFill>
            <a:srgbClr val="660066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Привитие культурно-гигиенических навыков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D:\новый мамин бред\DSC04906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25540" y="3565942"/>
            <a:ext cx="2457449" cy="3090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99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новый мамин бред\DSC04913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65151" y="1392891"/>
            <a:ext cx="2429483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E0B7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27" name="Picture 23" descr="http://logics.spb.ru/img/9237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8728" y="890960"/>
            <a:ext cx="4133921" cy="2753192"/>
          </a:xfrm>
          <a:prstGeom prst="rect">
            <a:avLst/>
          </a:prstGeom>
          <a:noFill/>
        </p:spPr>
      </p:pic>
      <p:pic>
        <p:nvPicPr>
          <p:cNvPr id="72725" name="Picture 21" descr="http://parazitoved.ru/wp-content/uploads/2016/11/profilaktika-glistov-u-detej-04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157884" y="3159352"/>
            <a:ext cx="3765175" cy="2511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etre.ru/wp-content/uploads/2017/01/14535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824" y="403412"/>
            <a:ext cx="9480176" cy="6454588"/>
          </a:xfrm>
          <a:prstGeom prst="rect">
            <a:avLst/>
          </a:prstGeom>
          <a:noFill/>
        </p:spPr>
      </p:pic>
      <p:pic>
        <p:nvPicPr>
          <p:cNvPr id="74758" name="Picture 6" descr="http://www.2fons.ru/download.php?file=201502/1366x768/2fons.ru-78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19795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7" y="295835"/>
            <a:ext cx="10396882" cy="954741"/>
          </a:xfrm>
          <a:solidFill>
            <a:schemeClr val="accent6">
              <a:lumMod val="50000"/>
              <a:alpha val="54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Культура питания</a:t>
            </a:r>
            <a:endParaRPr lang="ru-RU" dirty="0">
              <a:solidFill>
                <a:srgbClr val="FF9900"/>
              </a:solidFill>
            </a:endParaRPr>
          </a:p>
        </p:txBody>
      </p:sp>
      <p:pic>
        <p:nvPicPr>
          <p:cNvPr id="7" name="Рисунок 6" descr="C:\Users\User\Downloads\DSC05219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3718" y="3043236"/>
            <a:ext cx="3765176" cy="28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933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новый мамин бред\DSC048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6064" y="1371601"/>
            <a:ext cx="5138993" cy="344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99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новый мамин бред\DSC04824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07623" y="3623608"/>
            <a:ext cx="3962400" cy="2972544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18780" y="6147299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0" name="Picture 14" descr="http://st-gdefon.gallery.world/wallpapers_original/566114_gallery.world.jpg?9b30f88865a6ee068aa988b568d849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566" y="174813"/>
            <a:ext cx="11376210" cy="820270"/>
          </a:xfrm>
          <a:solidFill>
            <a:srgbClr val="660033">
              <a:alpha val="89000"/>
            </a:srgb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Гимнастика пробуждения после сна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78438" y="6080064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новый мамин бред\DSC04733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3534" y="1394437"/>
            <a:ext cx="3913656" cy="292206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Рисунок 5" descr="D:\новый мамин бред\DSC04735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1792" y="3371155"/>
            <a:ext cx="3806080" cy="270691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Users\User\Downloads\DSC05662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25176" y="1486441"/>
            <a:ext cx="3257550" cy="4342315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5788" name="Picture 12" descr="http://www.info-rm.com/data/photo/121515_01417617585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437243" y="1469397"/>
            <a:ext cx="4432029" cy="295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0" name="Picture 10" descr="http://picview.info/download/20150530/line-background-dark-stripes-obliquely-256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670862" y="5932146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D:\новый мамин бред\DSC04818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458" y="2733748"/>
            <a:ext cx="4431460" cy="346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http://banwz.asgen.ddns.net/xefejipif/pic724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180" y="1389714"/>
            <a:ext cx="3725149" cy="2953684"/>
          </a:xfrm>
          <a:prstGeom prst="rect">
            <a:avLst/>
          </a:prstGeom>
          <a:noFill/>
        </p:spPr>
      </p:pic>
      <p:pic>
        <p:nvPicPr>
          <p:cNvPr id="76804" name="Picture 4" descr="http://th36.st.depositphotos.com/1018611/13001/i/450/depositphotos_130012316-stock-photo-happy-kids-walking-on-l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259" y="3472142"/>
            <a:ext cx="4276725" cy="2847976"/>
          </a:xfrm>
          <a:prstGeom prst="rect">
            <a:avLst/>
          </a:prstGeom>
          <a:noFill/>
        </p:spPr>
      </p:pic>
      <p:pic>
        <p:nvPicPr>
          <p:cNvPr id="5" name="Рисунок 4" descr="D:\новый мамин бред\DSC04968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05181" y="536046"/>
            <a:ext cx="4327432" cy="314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95836"/>
            <a:ext cx="10396882" cy="1062318"/>
          </a:xfrm>
          <a:gradFill flip="none" rotWithShape="1">
            <a:gsLst>
              <a:gs pos="0">
                <a:srgbClr val="FF3300"/>
              </a:gs>
              <a:gs pos="18000">
                <a:srgbClr val="FF9900"/>
              </a:gs>
              <a:gs pos="65000">
                <a:srgbClr val="FFC000"/>
              </a:gs>
              <a:gs pos="83000">
                <a:srgbClr val="FF6600"/>
              </a:gs>
              <a:gs pos="98000">
                <a:srgbClr val="FFFF00"/>
              </a:gs>
            </a:gsLst>
            <a:lin ang="13800000" scaled="0"/>
            <a:tileRect/>
          </a:gradFill>
          <a:ln w="12700">
            <a:solidFill>
              <a:schemeClr val="tx1"/>
            </a:solidFill>
            <a:prstDash val="dash"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Ходьба по массажным дорожкам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niceimage.ru/pic/201404/1920x1080/niceimage.ru-67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447" y="228601"/>
            <a:ext cx="9224683" cy="1156446"/>
          </a:xfrm>
          <a:solidFill>
            <a:srgbClr val="FF6600">
              <a:alpha val="91000"/>
            </a:srgbClr>
          </a:solidFill>
          <a:ln w="31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Прогулки на свежем воздухе в разное время года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53251" y="6106958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новый мамин бред\DSC04960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8941" y="1463896"/>
            <a:ext cx="4475350" cy="343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DSC05723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1451" y="3297498"/>
            <a:ext cx="4333875" cy="325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3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3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CF823853-53CC-4249-AEDB-2EA9F718B2D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1145011_E8AD7_vvedenie_v_inzhenernuyu_deyatelnost</Template>
  <TotalTime>5291</TotalTime>
  <Words>211</Words>
  <Application>Microsoft Office PowerPoint</Application>
  <PresentationFormat>Произвольный</PresentationFormat>
  <Paragraphs>49</Paragraphs>
  <Slides>16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Тема3</vt:lpstr>
      <vt:lpstr>1_Тема3</vt:lpstr>
      <vt:lpstr>Главное мероприятие</vt:lpstr>
      <vt:lpstr>Image</vt:lpstr>
      <vt:lpstr>Слайд 1</vt:lpstr>
      <vt:lpstr>Слайд 2</vt:lpstr>
      <vt:lpstr>Фундамент здоровья</vt:lpstr>
      <vt:lpstr>Слайд 4</vt:lpstr>
      <vt:lpstr>Слайд 5</vt:lpstr>
      <vt:lpstr>Культура питания</vt:lpstr>
      <vt:lpstr>Гимнастика пробуждения после сна</vt:lpstr>
      <vt:lpstr> Ходьба по массажным дорожкам</vt:lpstr>
      <vt:lpstr>Прогулки на свежем воздухе в разное время года</vt:lpstr>
      <vt:lpstr> витаминолечение</vt:lpstr>
      <vt:lpstr>Вырастим полезные витамины сами</vt:lpstr>
      <vt:lpstr>Слайд 12</vt:lpstr>
      <vt:lpstr>Работа с родителями</vt:lpstr>
      <vt:lpstr>Спортивные соревнования с участием родителей</vt:lpstr>
      <vt:lpstr>Родительские собрания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Переработка  хвойных ресурсов</dc:title>
  <dc:creator>Амеличкин Иван</dc:creator>
  <cp:lastModifiedBy>Пользователь</cp:lastModifiedBy>
  <cp:revision>332</cp:revision>
  <dcterms:created xsi:type="dcterms:W3CDTF">2013-10-27T18:51:13Z</dcterms:created>
  <dcterms:modified xsi:type="dcterms:W3CDTF">2019-10-23T14:28:50Z</dcterms:modified>
</cp:coreProperties>
</file>